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iUMKezddjHnRJIzeMWtqiAC502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1AFEE-9EA0-42C8-BE22-8711EE5A4732}">
  <a:tblStyle styleId="{9BE1AFEE-9EA0-42C8-BE22-8711EE5A47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7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d129c01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dd129c01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5.230.89.138:8080/main.js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mailto:leni-s@kakao.com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hyperlink" Target="mailto:eeeo5552@gmail.com" TargetMode="External"/><Relationship Id="rId5" Type="http://schemas.openxmlformats.org/officeDocument/2006/relationships/image" Target="../media/image63.png"/><Relationship Id="rId10" Type="http://schemas.openxmlformats.org/officeDocument/2006/relationships/hyperlink" Target="mailto:geepark82@gmail.com" TargetMode="External"/><Relationship Id="rId4" Type="http://schemas.openxmlformats.org/officeDocument/2006/relationships/hyperlink" Target="https://warehouse123.tistory.com" TargetMode="External"/><Relationship Id="rId9" Type="http://schemas.openxmlformats.org/officeDocument/2006/relationships/hyperlink" Target="http://proni.tistory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Tomcat-%EC%9D%84-%EC%84%A4%EC%B9%98%ED%95%A9%EB%8B%88%EB%8B%A4-%E3%85%87%E3%85%87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oject-0408/helper_project" TargetMode="External"/><Relationship Id="rId5" Type="http://schemas.openxmlformats.org/officeDocument/2006/relationships/hyperlink" Target="https://proni.tistory.com/entry/Oracle-XE%EB%B2%84%EC%A0%84-%EC%84%A4%EC%B9%98-%EB%B0%8F-%EC%8B%A4%ED%96%89-at-Windows" TargetMode="External"/><Relationship Id="rId4" Type="http://schemas.openxmlformats.org/officeDocument/2006/relationships/hyperlink" Target="https://proni.tistory.com/entry/%E2%98%95-Java-%ED%99%98%EA%B2%BD%EA%B5%AC%EC%84%B1-JDK-JRE-%EC%84%A4%EC%B9%98-%EB%B0%8F-%ED%99%98%EA%B2%BD-%EB%B3%80%EC%88%98-%EA%B2%BD%EB%A1%9C-%EC%84%A4%EC%A0%95-%ED%95%98%EA%B8%B0-for-Window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Dynamic-Web-Project-%EB%B6%88%EB%9F%AC%EC%98%A4%EA%B8%B0-import-war-fil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Server-%EC%83%9D%EC%84%B1-Tomca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o.go.kr/addrlink/devAddrLinkRequestWrite.do?returnFn=write&amp;cntcMenu=UR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ni.tistory.com/entry/Eclipse-Tomcat-%ED%99%98%EA%B2%BD%EB%B3%80%EC%88%98-%EC%84%A4%EC%A0%95%ED%95%98%EA%B8%B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ko-KR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helper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3914540" y="2845900"/>
            <a:ext cx="205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GreenCom. Team 04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0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62" name="Google Shape;162;p1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r="26028"/>
          <a:stretch/>
        </p:blipFill>
        <p:spPr>
          <a:xfrm>
            <a:off x="2434874" y="1504618"/>
            <a:ext cx="41148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78711"/>
            <a:ext cx="470956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1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71" name="Google Shape;171;p1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3" name="Google Shape;173;p11"/>
          <p:cNvGrpSpPr/>
          <p:nvPr/>
        </p:nvGrpSpPr>
        <p:grpSpPr>
          <a:xfrm>
            <a:off x="616536" y="1398396"/>
            <a:ext cx="5054278" cy="3079069"/>
            <a:chOff x="570950" y="1308288"/>
            <a:chExt cx="4122576" cy="2670948"/>
          </a:xfrm>
        </p:grpSpPr>
        <p:grpSp>
          <p:nvGrpSpPr>
            <p:cNvPr id="174" name="Google Shape;174;p11"/>
            <p:cNvGrpSpPr/>
            <p:nvPr/>
          </p:nvGrpSpPr>
          <p:grpSpPr>
            <a:xfrm>
              <a:off x="1202031" y="1860910"/>
              <a:ext cx="2953098" cy="1498998"/>
              <a:chOff x="747525" y="1430025"/>
              <a:chExt cx="6500326" cy="3011850"/>
            </a:xfrm>
          </p:grpSpPr>
          <p:pic>
            <p:nvPicPr>
              <p:cNvPr id="175" name="Google Shape;175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47525" y="1478425"/>
                <a:ext cx="3355624" cy="1122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7525" y="3283000"/>
                <a:ext cx="3419350" cy="115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947951" y="1430025"/>
                <a:ext cx="2299900" cy="1389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" name="Google Shape;178;p11"/>
            <p:cNvSpPr/>
            <p:nvPr/>
          </p:nvSpPr>
          <p:spPr>
            <a:xfrm>
              <a:off x="570950" y="1308288"/>
              <a:ext cx="4122576" cy="2670948"/>
            </a:xfrm>
            <a:prstGeom prst="clou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6901587" y="2281983"/>
            <a:ext cx="1146599" cy="1075831"/>
            <a:chOff x="6470626" y="1862106"/>
            <a:chExt cx="1146599" cy="1075831"/>
          </a:xfrm>
        </p:grpSpPr>
        <p:pic>
          <p:nvPicPr>
            <p:cNvPr id="180" name="Google Shape;180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09337" y="1937563"/>
              <a:ext cx="1000374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1"/>
            <p:cNvSpPr/>
            <p:nvPr/>
          </p:nvSpPr>
          <p:spPr>
            <a:xfrm rot="936892">
              <a:off x="6505196" y="1898871"/>
              <a:ext cx="314300" cy="299959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 rot="-2010111">
              <a:off x="7323147" y="2464898"/>
              <a:ext cx="253277" cy="224073"/>
            </a:xfrm>
            <a:prstGeom prst="star4">
              <a:avLst>
                <a:gd name="adj" fmla="val 19358"/>
              </a:avLst>
            </a:prstGeom>
            <a:solidFill>
              <a:schemeClr val="accent6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3" name="Google Shape;183;p11"/>
          <p:cNvPicPr preferRelativeResize="0"/>
          <p:nvPr/>
        </p:nvPicPr>
        <p:blipFill rotWithShape="1">
          <a:blip r:embed="rId7">
            <a:alphaModFix/>
          </a:blip>
          <a:srcRect r="49000" b="64363"/>
          <a:stretch/>
        </p:blipFill>
        <p:spPr>
          <a:xfrm>
            <a:off x="7212452" y="3340767"/>
            <a:ext cx="621775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39438" y="3387362"/>
            <a:ext cx="1591924" cy="158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5429" y="338726"/>
            <a:ext cx="4046571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2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91" name="Google Shape;191;p1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255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100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1077" y="1130849"/>
            <a:ext cx="1661845" cy="166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7308850" y="3091516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4210361" y="311112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1073150" y="3091515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고용주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1193487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7480300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4330698" y="3469142"/>
            <a:ext cx="482600" cy="3619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6976043" y="3906742"/>
            <a:ext cx="14911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공지게시판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4030824" y="3900942"/>
            <a:ext cx="108234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후기게시판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구직신청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748857" y="3900942"/>
            <a:ext cx="120738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게시판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구인자 고용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270" y="284871"/>
            <a:ext cx="470194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211" name="Google Shape;211;p1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771" y="1254792"/>
            <a:ext cx="6831106" cy="286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45986"/>
            <a:ext cx="2141406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사용기술 설명</a:t>
            </a:r>
            <a:endParaRPr sz="1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650" y="824141"/>
            <a:ext cx="5183903" cy="2626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/>
          <p:nvPr/>
        </p:nvSpPr>
        <p:spPr>
          <a:xfrm>
            <a:off x="1667435" y="3630706"/>
            <a:ext cx="5189118" cy="144555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30" name="Google Shape;230;p1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2" name="Google Shape;232;p15"/>
          <p:cNvSpPr txBox="1"/>
          <p:nvPr/>
        </p:nvSpPr>
        <p:spPr>
          <a:xfrm>
            <a:off x="2030507" y="3731559"/>
            <a:ext cx="4285147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일일 업데이트된 구인 글 수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전체 회원수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포인트 가장 많은 회원 보일 수 있도록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/로그아웃시(세션을 이용한) 네비게이션바 구분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2158253" y="1122829"/>
            <a:ext cx="4524935" cy="484095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21" y="139684"/>
            <a:ext cx="3909399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40" name="Google Shape;240;p1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9" y="1028463"/>
            <a:ext cx="4564381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/>
          <p:nvPr/>
        </p:nvSpPr>
        <p:spPr>
          <a:xfrm>
            <a:off x="4275956" y="1097041"/>
            <a:ext cx="4737504" cy="301799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414124" y="1936377"/>
            <a:ext cx="4599336" cy="116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이름과 이메일을 이용한 아이디 찾기 구현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아이디와 이메일을 이용한 비밀번호 찾기 구현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일치하지 않을시 다시 찾기페이지로 복귀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32" y="134257"/>
            <a:ext cx="4290432" cy="40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51" name="Google Shape;251;p1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3" name="Google Shape;253;p1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9514" t="6770" r="3150" b="9963"/>
          <a:stretch/>
        </p:blipFill>
        <p:spPr>
          <a:xfrm>
            <a:off x="67742" y="1190065"/>
            <a:ext cx="3913096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4208929" y="892801"/>
            <a:ext cx="4750742" cy="379790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4381455" y="1141957"/>
            <a:ext cx="4641014" cy="308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아이디,이름,닉네임,패스워드,이메일 not null 처리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(입력하지 않으면 회원가입 불가능)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기존회원과 중복확인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,닉네임 중복확인 새로운window창 띄워서 기능수행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아이디,닉네임 중복일시 window 창에서 바로 또 다른 값 입력가능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닉네임 중복아닐시 확인버튼 누르면 자동입력기능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일치했을시 아이디/비밀번호 알려주고 로그인페이지로 이동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형식 아닐시 회원가입 불가능하게 차단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도로명주소로 검색가능한 주소API사용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3812"/>
            <a:ext cx="4701947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62" name="Google Shape;262;p1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4" name="Google Shape;264;p18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4970" r="4138" b="19202"/>
          <a:stretch/>
        </p:blipFill>
        <p:spPr>
          <a:xfrm>
            <a:off x="1636643" y="739086"/>
            <a:ext cx="6025627" cy="2346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8"/>
          <p:cNvSpPr/>
          <p:nvPr/>
        </p:nvSpPr>
        <p:spPr>
          <a:xfrm>
            <a:off x="6949440" y="240479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6537960" y="760501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5783580" y="2441392"/>
            <a:ext cx="5562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1562101" y="1290090"/>
            <a:ext cx="1242060" cy="5181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769098" y="1826947"/>
            <a:ext cx="24032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지역별로 선택적으로 볼 수 있음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5253866" y="257175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6241611" y="484074"/>
            <a:ext cx="1008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일하는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7506800" y="2489781"/>
            <a:ext cx="1217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구인 마감 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318591" y="3152614"/>
            <a:ext cx="6467062" cy="187003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2714945" y="3528105"/>
            <a:ext cx="3248534" cy="10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선택적으로 목록나열 기능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구인자가 설정한 구인 마감시간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050"/>
              <a:buFont typeface="Noto Sans Symbols"/>
              <a:buChar char="✔"/>
            </a:pPr>
            <a:r>
              <a:rPr lang="ko-KR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페이지처리 하지않고 무한 스크롤 기능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46356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9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81" name="Google Shape;281;p1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p19"/>
          <p:cNvSpPr/>
          <p:nvPr/>
        </p:nvSpPr>
        <p:spPr>
          <a:xfrm>
            <a:off x="4457486" y="130968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모집인원을 설정해두고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승인을 하면 카운트가 올라간다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22" y="947531"/>
            <a:ext cx="4253976" cy="298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>
            <a:off x="276425" y="2768276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329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680456" y="634421"/>
            <a:ext cx="985336" cy="5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4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744012" y="1749937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규모와 기술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837772" y="1731243"/>
            <a:ext cx="2100905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사용기술 설명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47485" y="21782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3789" y="4242421"/>
            <a:ext cx="245772" cy="104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92354" y="2177027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193259" y="2176565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3007189" y="3768088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314863" y="3768089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748960" y="1752169"/>
            <a:ext cx="2093760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선정배경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3755946" y="3344958"/>
            <a:ext cx="2093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팀원소개 및  REVIEW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956740" y="3344957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92036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2177026"/>
            <a:ext cx="1069687" cy="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6019597" y="3278343"/>
            <a:ext cx="2100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b="1">
                <a:solidFill>
                  <a:schemeClr val="lt1"/>
                </a:solidFill>
              </a:rPr>
              <a:t>실행하기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03833" y="3724126"/>
            <a:ext cx="1069687" cy="8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4370830" y="604530"/>
            <a:ext cx="4620220" cy="4063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피커API이용한(달력)날짜 선택가능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타임피커API이용한 시간 선택기능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카테고리 분류 기능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주소API사용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5" y="822006"/>
            <a:ext cx="4269370" cy="3287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0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294" name="Google Shape;294;p20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6" name="Google Shape;296;p20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022" y="985310"/>
            <a:ext cx="4340230" cy="3012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/>
          <p:nvPr/>
        </p:nvSpPr>
        <p:spPr>
          <a:xfrm>
            <a:off x="3889155" y="2179563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1821180" y="2346960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772495" y="2073724"/>
            <a:ext cx="335280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276425" y="1784164"/>
            <a:ext cx="2347505" cy="28956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38491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102" y="667980"/>
            <a:ext cx="3390086" cy="380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797" y="723959"/>
            <a:ext cx="3575483" cy="3721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1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09" name="Google Shape;309;p21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1" name="Google Shape;311;p21"/>
          <p:cNvSpPr/>
          <p:nvPr/>
        </p:nvSpPr>
        <p:spPr>
          <a:xfrm>
            <a:off x="276425" y="1385727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구직신청 하지 않은 구직자유저에게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구직게시물 아래 신청하기 버튼이 있다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해당게시물에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구직자유저가 지원을 완료하고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아직 채용하지 않았을때 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 신청버튼이 사라지고 신청중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/>
          <p:nvPr/>
        </p:nvSpPr>
        <p:spPr>
          <a:xfrm>
            <a:off x="276425" y="1385726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구인게시물에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구직자유저를  채용했을때 보이는 창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신청중이라는 버튼이 사라지고 당첨이라는 버튼이 생긴다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0167" y="787739"/>
            <a:ext cx="3554661" cy="3657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1"/>
          <p:cNvSpPr/>
          <p:nvPr/>
        </p:nvSpPr>
        <p:spPr>
          <a:xfrm>
            <a:off x="5452150" y="4153129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2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22" name="Google Shape;322;p22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4" name="Google Shape;324;p2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117" y="723745"/>
            <a:ext cx="3514437" cy="38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구인게시물을 올리고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들어가면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유저에게 보이는 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276425" y="1459385"/>
            <a:ext cx="4563392" cy="2524125"/>
          </a:xfrm>
          <a:prstGeom prst="roundRect">
            <a:avLst>
              <a:gd name="adj" fmla="val 16667"/>
            </a:avLst>
          </a:prstGeom>
          <a:solidFill>
            <a:srgbClr val="3A3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 유저가 지원현황을 클릭했을때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게시물에 지원을 한 유저들의 명단이 나온다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구인자가 채용의사가 있을시 해당아이디의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수락버튼을 누르면 채용인원의 카운트가 1 올라가고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구인자에게도 수락이라고 모드가 바뀐다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거절할시에는 카운트는 그대로 유지한다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5186063" y="4176871"/>
            <a:ext cx="2381250" cy="48576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5135217" y="576470"/>
            <a:ext cx="3929270" cy="4446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7095" y="1300659"/>
            <a:ext cx="3039545" cy="253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29767"/>
            <a:ext cx="3894157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3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36" name="Google Shape;336;p2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r="19493"/>
          <a:stretch/>
        </p:blipFill>
        <p:spPr>
          <a:xfrm>
            <a:off x="5145920" y="996182"/>
            <a:ext cx="3922243" cy="288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03612"/>
            <a:ext cx="4783583" cy="266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/>
          <p:nvPr/>
        </p:nvSpPr>
        <p:spPr>
          <a:xfrm>
            <a:off x="4627250" y="1895502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1550052" y="3537484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후기게시판은 읽기전용 게시판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400"/>
              <a:buFont typeface="Noto Sans Symbols"/>
              <a:buChar char="✔"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채용된 유저에게만 마이페이지의 지원현황에서 후기쓰기가 가능하다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50" y="949918"/>
            <a:ext cx="4440913" cy="2515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/>
          <p:nvPr/>
        </p:nvSpPr>
        <p:spPr>
          <a:xfrm>
            <a:off x="8331370" y="2036343"/>
            <a:ext cx="640080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025" y="155593"/>
            <a:ext cx="389415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575" y="693550"/>
            <a:ext cx="4305271" cy="273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4">
            <a:alphaModFix/>
          </a:blip>
          <a:srcRect l="7979"/>
          <a:stretch/>
        </p:blipFill>
        <p:spPr>
          <a:xfrm>
            <a:off x="103407" y="825008"/>
            <a:ext cx="4350825" cy="2245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4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52" name="Google Shape;352;p2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4" name="Google Shape;354;p24"/>
          <p:cNvSpPr/>
          <p:nvPr/>
        </p:nvSpPr>
        <p:spPr>
          <a:xfrm>
            <a:off x="4296236" y="1624198"/>
            <a:ext cx="428292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1110038" y="2474124"/>
            <a:ext cx="233429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사용자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없음 (볼 수만 있음</a:t>
            </a:r>
            <a:r>
              <a:rPr lang="ko-KR" sz="12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6066715" y="2474124"/>
            <a:ext cx="142859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</a:t>
            </a:r>
            <a:endParaRPr sz="11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-글쓰기 할 수 있음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7666982" y="2938777"/>
            <a:ext cx="965857" cy="342664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1186943" y="3359149"/>
            <a:ext cx="6467062" cy="1404807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세션아이디를 가져와서 ID가 ADMIN으로 시작해야 글쓰기 버튼이 나타나게 처리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읽기 전용 페이지 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200"/>
              <a:buFont typeface="Noto Sans Symbols"/>
              <a:buChar char="✔"/>
            </a:pPr>
            <a:r>
              <a:rPr lang="ko-KR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관리자는 글쓰기 가능하게 구현</a:t>
            </a:r>
            <a:endParaRPr sz="1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025" y="162355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5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65" name="Google Shape;365;p2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35" y="1103946"/>
            <a:ext cx="5024189" cy="320135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/>
          <p:nvPr/>
        </p:nvSpPr>
        <p:spPr>
          <a:xfrm>
            <a:off x="1548573" y="3535680"/>
            <a:ext cx="3440870" cy="76962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5162596" y="1206417"/>
            <a:ext cx="3775996" cy="298126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공지사항목록 페이지와같이 세션아이디가져와서ADMIN 아이디만 수정 , 삭제버튼 나타나게 처리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78217"/>
            <a:ext cx="3863675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33" y="768998"/>
            <a:ext cx="5445650" cy="3122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6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77" name="Google Shape;377;p2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26"/>
          <p:cNvSpPr/>
          <p:nvPr/>
        </p:nvSpPr>
        <p:spPr>
          <a:xfrm>
            <a:off x="2015987" y="3403324"/>
            <a:ext cx="693420" cy="30099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240015" y="545932"/>
            <a:ext cx="3775996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아이디/ 이름은 수정 불가능 하게 차단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주소찾기 API를 이용한 주소수정기능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회원탈퇴기능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회원탈퇴시 유저의 아이디를 입력해야만 탈퇴가능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200643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7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87" name="Google Shape;387;p2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9" y="993767"/>
            <a:ext cx="5730993" cy="323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/>
          <p:nvPr/>
        </p:nvSpPr>
        <p:spPr>
          <a:xfrm>
            <a:off x="4195950" y="1954202"/>
            <a:ext cx="274320" cy="92202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4195950" y="3281965"/>
            <a:ext cx="274320" cy="74230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577006" y="738593"/>
            <a:ext cx="3395985" cy="3741146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최근에 등록한 게시물3개씩 불러오기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클릭시 내가 등록한 게시물로 이동 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68" y="206991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8"/>
          <p:cNvGrpSpPr/>
          <p:nvPr/>
        </p:nvGrpSpPr>
        <p:grpSpPr>
          <a:xfrm>
            <a:off x="276425" y="249306"/>
            <a:ext cx="181050" cy="195300"/>
            <a:chOff x="256450" y="633725"/>
            <a:chExt cx="181050" cy="195300"/>
          </a:xfrm>
        </p:grpSpPr>
        <p:sp>
          <p:nvSpPr>
            <p:cNvPr id="399" name="Google Shape;399;p2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1" name="Google Shape;401;p28"/>
          <p:cNvSpPr/>
          <p:nvPr/>
        </p:nvSpPr>
        <p:spPr>
          <a:xfrm>
            <a:off x="5505756" y="880674"/>
            <a:ext cx="3395985" cy="3382149"/>
          </a:xfrm>
          <a:prstGeom prst="rect">
            <a:avLst/>
          </a:prstGeom>
          <a:solidFill>
            <a:srgbClr val="BCB6B6">
              <a:alpha val="3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지원현황 채용시 상태가 승인으로 바뀌고 후기작성버튼이 생긴다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채용탈락시 실패라고 상태가 바뀐다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2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AAC"/>
              </a:buClr>
              <a:buSzPts val="1100"/>
              <a:buFont typeface="Noto Sans Symbols"/>
              <a:buChar char="✔"/>
            </a:pPr>
            <a:r>
              <a:rPr lang="ko-KR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구인자가 아직 채용결정하지 않을때는 상태가 고려중으로 뜬다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259" y="944510"/>
            <a:ext cx="5143693" cy="32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025" y="156439"/>
            <a:ext cx="3947502" cy="38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6977248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706288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선정배경</a:t>
            </a: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AC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753" y="281325"/>
            <a:ext cx="1116453" cy="10890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3542261" y="726332"/>
            <a:ext cx="2299166" cy="2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5873" y="2961134"/>
            <a:ext cx="5247582" cy="8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7918" y="4255868"/>
            <a:ext cx="245772" cy="104569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0"/>
          <p:cNvSpPr txBox="1"/>
          <p:nvPr/>
        </p:nvSpPr>
        <p:spPr>
          <a:xfrm>
            <a:off x="2703540" y="2447499"/>
            <a:ext cx="3736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http://35.230.89.138:8080/main.jsp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3465" y="615765"/>
            <a:ext cx="243861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1"/>
          <p:cNvSpPr txBox="1"/>
          <p:nvPr/>
        </p:nvSpPr>
        <p:spPr>
          <a:xfrm>
            <a:off x="6949018" y="1335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 및  REVIEW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7319600" y="1335325"/>
            <a:ext cx="748800" cy="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838" y="1399969"/>
            <a:ext cx="999937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/>
        </p:nvSpPr>
        <p:spPr>
          <a:xfrm>
            <a:off x="2237913" y="1734675"/>
            <a:ext cx="21363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정민철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Jung Min-choel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https://warehouse123.tistory.com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8270" y="3112316"/>
            <a:ext cx="1014974" cy="134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6911" y="1399975"/>
            <a:ext cx="992419" cy="1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6919" y="3123519"/>
            <a:ext cx="992419" cy="132170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2237913" y="346942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김채민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Kim Chae-min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leni-s@kakao.com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http://proni.tistory.com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6222563" y="1734675"/>
            <a:ext cx="14964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박지은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Ji-eun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geepark82@gmail.com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6222563" y="3458225"/>
            <a:ext cx="1785600" cy="100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백주현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Baek Ju-hyun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eeeo5552@gmail.com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32"/>
          <p:cNvGrpSpPr/>
          <p:nvPr/>
        </p:nvGrpSpPr>
        <p:grpSpPr>
          <a:xfrm>
            <a:off x="256450" y="498250"/>
            <a:ext cx="181050" cy="195300"/>
            <a:chOff x="256450" y="498250"/>
            <a:chExt cx="181050" cy="195300"/>
          </a:xfrm>
        </p:grpSpPr>
        <p:sp>
          <p:nvSpPr>
            <p:cNvPr id="444" name="Google Shape;444;p32"/>
            <p:cNvSpPr/>
            <p:nvPr/>
          </p:nvSpPr>
          <p:spPr>
            <a:xfrm>
              <a:off x="25645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334000" y="498250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6" name="Google Shape;446;p32"/>
          <p:cNvSpPr txBox="1"/>
          <p:nvPr/>
        </p:nvSpPr>
        <p:spPr>
          <a:xfrm>
            <a:off x="2237934" y="1619975"/>
            <a:ext cx="13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lang="ko-KR" sz="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leader 🙊</a:t>
            </a:r>
            <a:endParaRPr sz="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3095" y="397763"/>
            <a:ext cx="1623201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p33"/>
          <p:cNvGraphicFramePr/>
          <p:nvPr/>
        </p:nvGraphicFramePr>
        <p:xfrm>
          <a:off x="385750" y="950787"/>
          <a:ext cx="8181775" cy="369447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6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0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97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31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67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6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14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566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34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488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209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           일     정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단     계                        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5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시스템구축 일정 계획</a:t>
                      </a:r>
                      <a:endParaRPr sz="105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33225" marB="332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2021.04.08~17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2021.04.18~05.01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2021.05.02~05.15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2021.05.16~28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3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3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홈페이지 구축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요구사항분석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개발범위 및 계획수립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5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메뉴구성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</a:t>
                      </a:r>
                      <a:r>
                        <a:rPr lang="ko-KR" sz="100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</a:t>
                      </a: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베이스 분석/설계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코드정의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표준프로세스구축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설계/구축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디자인코딩 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프로그램바인딩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개발적용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시험운영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6475" marB="66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시스템통합구축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시험운영 및 테스트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2929"/>
                        </a:buClr>
                        <a:buSzPts val="800"/>
                        <a:buFont typeface="Noto Sans Symbols"/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29292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데이타 마이그레이션 이관</a:t>
                      </a:r>
                      <a:endParaRPr sz="1000" b="0" i="0" u="none" strike="noStrike" cap="none">
                        <a:solidFill>
                          <a:srgbClr val="29292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850" marR="49850" marT="33225" marB="33225" anchor="ctr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65825" marB="65825" anchor="ctr">
                    <a:lnL w="9525" cap="flat" cmpd="sng">
                      <a:solidFill>
                        <a:srgbClr val="BFBFB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53" name="Google Shape;453;p33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54" name="Google Shape;454;p33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" name="Google Shape;456;p33"/>
          <p:cNvSpPr/>
          <p:nvPr/>
        </p:nvSpPr>
        <p:spPr>
          <a:xfrm>
            <a:off x="2396572" y="1763045"/>
            <a:ext cx="1064813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4242"/>
              </a:solidFill>
              <a:highlight>
                <a:srgbClr val="00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3375099" y="2410247"/>
            <a:ext cx="1795072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13646942" y="8609775"/>
            <a:ext cx="2050257" cy="50822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4709160" y="3273636"/>
            <a:ext cx="2895600" cy="508223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12496800" y="8508399"/>
            <a:ext cx="32004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437947" y="4066463"/>
            <a:ext cx="1571625" cy="508224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48" y="356741"/>
            <a:ext cx="3779848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98" y="1163513"/>
            <a:ext cx="4225800" cy="371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3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469" name="Google Shape;469;p3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71" name="Google Shape;471;p34"/>
          <p:cNvGraphicFramePr/>
          <p:nvPr>
            <p:extLst>
              <p:ext uri="{D42A27DB-BD31-4B8C-83A1-F6EECF244321}">
                <p14:modId xmlns:p14="http://schemas.microsoft.com/office/powerpoint/2010/main" val="2879516102"/>
              </p:ext>
            </p:extLst>
          </p:nvPr>
        </p:nvGraphicFramePr>
        <p:xfrm>
          <a:off x="4572000" y="2251705"/>
          <a:ext cx="4479225" cy="1091800"/>
        </p:xfrm>
        <a:graphic>
          <a:graphicData uri="http://schemas.openxmlformats.org/drawingml/2006/table">
            <a:tbl>
              <a:tblPr>
                <a:noFill/>
                <a:tableStyleId>{9BE1AFEE-9EA0-42C8-BE22-8711EE5A4732}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분야별</a:t>
                      </a:r>
                      <a:endParaRPr sz="2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성명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직위</a:t>
                      </a:r>
                      <a:endParaRPr sz="2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담당업무</a:t>
                      </a:r>
                      <a:endParaRPr sz="2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정민철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HTML,CSS,javascript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5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김채민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server,DB,API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박지은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Full-Stack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javascript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백주현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Back-End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05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server,DB</a:t>
                      </a: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2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34"/>
          <p:cNvSpPr/>
          <p:nvPr/>
        </p:nvSpPr>
        <p:spPr>
          <a:xfrm>
            <a:off x="2988950" y="2687195"/>
            <a:ext cx="1419550" cy="33600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1572700" y="2690300"/>
            <a:ext cx="1416124" cy="20164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2985850" y="2012900"/>
            <a:ext cx="1425000" cy="6774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2268200" y="1503025"/>
            <a:ext cx="723600" cy="6751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583250" y="1499575"/>
            <a:ext cx="691800" cy="677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2275049" y="2350755"/>
            <a:ext cx="713775" cy="33524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1583250" y="2347269"/>
            <a:ext cx="691800" cy="34183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1572700" y="2178274"/>
            <a:ext cx="1409700" cy="16899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2982400" y="1503025"/>
            <a:ext cx="1428450" cy="17698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2986600" y="4214700"/>
            <a:ext cx="1424250" cy="4920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4594300" y="3148982"/>
            <a:ext cx="4456800" cy="1983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4594300" y="2923731"/>
            <a:ext cx="4457016" cy="1983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4594300" y="2696975"/>
            <a:ext cx="4456800" cy="20126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4594300" y="2460964"/>
            <a:ext cx="4456800" cy="2205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2985850" y="1670546"/>
            <a:ext cx="1425000" cy="172573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2985550" y="1843218"/>
            <a:ext cx="707400" cy="16968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3684900" y="1842605"/>
            <a:ext cx="723600" cy="170196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59659"/>
            <a:ext cx="1638442" cy="47248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/>
          <p:nvPr/>
        </p:nvSpPr>
        <p:spPr>
          <a:xfrm>
            <a:off x="2986600" y="3191225"/>
            <a:ext cx="1424250" cy="1023475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2986600" y="3021235"/>
            <a:ext cx="723600" cy="174155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3712550" y="3026770"/>
            <a:ext cx="695950" cy="174155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2990500" y="4713550"/>
            <a:ext cx="723600" cy="155750"/>
          </a:xfrm>
          <a:prstGeom prst="rect">
            <a:avLst/>
          </a:prstGeom>
          <a:solidFill>
            <a:srgbClr val="9966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3714100" y="4706700"/>
            <a:ext cx="694400" cy="162600"/>
          </a:xfrm>
          <a:prstGeom prst="rect">
            <a:avLst/>
          </a:prstGeom>
          <a:solidFill>
            <a:srgbClr val="DAF0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d129c01bc_2_0"/>
          <p:cNvSpPr/>
          <p:nvPr/>
        </p:nvSpPr>
        <p:spPr>
          <a:xfrm>
            <a:off x="4198620" y="1180778"/>
            <a:ext cx="494550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gdd129c01b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dd129c01bc_2_0"/>
          <p:cNvSpPr txBox="1"/>
          <p:nvPr/>
        </p:nvSpPr>
        <p:spPr>
          <a:xfrm>
            <a:off x="6823193" y="1298327"/>
            <a:ext cx="4530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실행하기 </a:t>
            </a: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dd129c01bc_2_0"/>
          <p:cNvSpPr txBox="1"/>
          <p:nvPr/>
        </p:nvSpPr>
        <p:spPr>
          <a:xfrm>
            <a:off x="384067" y="1812564"/>
            <a:ext cx="2394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8300">
                <a:solidFill>
                  <a:srgbClr val="FFC000"/>
                </a:solidFill>
              </a:rPr>
              <a:t>6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dd129c01bc_2_0"/>
          <p:cNvSpPr txBox="1"/>
          <p:nvPr/>
        </p:nvSpPr>
        <p:spPr>
          <a:xfrm>
            <a:off x="7319600" y="1335325"/>
            <a:ext cx="7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body" idx="1"/>
          </p:nvPr>
        </p:nvSpPr>
        <p:spPr>
          <a:xfrm>
            <a:off x="311700" y="962891"/>
            <a:ext cx="8520600" cy="401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dirty="0">
                <a:solidFill>
                  <a:schemeClr val="dk1"/>
                </a:solidFill>
              </a:rPr>
              <a:t>본 작업 전 </a:t>
            </a:r>
            <a:r>
              <a:rPr lang="ko-KR" sz="1200" dirty="0" err="1">
                <a:solidFill>
                  <a:schemeClr val="dk1"/>
                </a:solidFill>
              </a:rPr>
              <a:t>Eclipse</a:t>
            </a:r>
            <a:r>
              <a:rPr lang="ko-KR" sz="1200" dirty="0">
                <a:solidFill>
                  <a:schemeClr val="dk1"/>
                </a:solidFill>
              </a:rPr>
              <a:t> 설치, </a:t>
            </a:r>
            <a:r>
              <a:rPr lang="ko-KR" sz="1200" u="sng" dirty="0" err="1">
                <a:solidFill>
                  <a:schemeClr val="hlink"/>
                </a:solidFill>
                <a:hlinkClick r:id="rId3"/>
              </a:rPr>
              <a:t>Tomcat</a:t>
            </a:r>
            <a:r>
              <a:rPr lang="ko-KR" sz="1200" u="sng" dirty="0">
                <a:solidFill>
                  <a:schemeClr val="hlink"/>
                </a:solidFill>
                <a:hlinkClick r:id="rId3"/>
              </a:rPr>
              <a:t> 7.0 설치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chemeClr val="hlink"/>
                </a:solidFill>
                <a:hlinkClick r:id="rId4"/>
              </a:rPr>
              <a:t>JDK 1.8 설치 및 시스템 변수 설정</a:t>
            </a:r>
            <a:r>
              <a:rPr lang="ko-KR" sz="1200" dirty="0"/>
              <a:t>, </a:t>
            </a:r>
            <a:r>
              <a:rPr lang="ko-KR" sz="1200" u="sng" dirty="0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 설치</a:t>
            </a:r>
            <a:r>
              <a:rPr lang="ko-KR" sz="1200" dirty="0">
                <a:solidFill>
                  <a:schemeClr val="dk1"/>
                </a:solidFill>
              </a:rPr>
              <a:t> 작업을 진행 하셔야 합니다.</a:t>
            </a:r>
            <a:endParaRPr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 b="1" dirty="0">
                <a:solidFill>
                  <a:schemeClr val="dk1"/>
                </a:solidFill>
              </a:rPr>
              <a:t>위 작업이 진행되어 있다는 전제하에 </a:t>
            </a:r>
            <a:r>
              <a:rPr lang="ko-KR" sz="1200" dirty="0">
                <a:solidFill>
                  <a:schemeClr val="dk1"/>
                </a:solidFill>
              </a:rPr>
              <a:t>아래 순서대로 따라해주세요.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  <a:hlinkClick r:id="rId6"/>
              </a:rPr>
              <a:t>https://github.com/project-0408/helper_project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↑ </a:t>
            </a:r>
            <a:r>
              <a:rPr lang="en-US" sz="1200" dirty="0">
                <a:solidFill>
                  <a:schemeClr val="dk1"/>
                </a:solidFill>
              </a:rPr>
              <a:t>GIT</a:t>
            </a:r>
            <a:r>
              <a:rPr lang="ko-KR" altLang="en-US" sz="1200" dirty="0">
                <a:solidFill>
                  <a:schemeClr val="dk1"/>
                </a:solidFill>
              </a:rPr>
              <a:t> 페이지에서 </a:t>
            </a:r>
            <a:r>
              <a:rPr lang="en-US" altLang="ko-KR" sz="1200" dirty="0">
                <a:solidFill>
                  <a:schemeClr val="dk1"/>
                </a:solidFill>
              </a:rPr>
              <a:t>.war </a:t>
            </a:r>
            <a:r>
              <a:rPr lang="ko-KR" altLang="en-US" sz="1200" dirty="0">
                <a:solidFill>
                  <a:schemeClr val="dk1"/>
                </a:solidFill>
              </a:rPr>
              <a:t>파일과 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  <a:r>
              <a:rPr lang="en-US" altLang="ko-KR" sz="1200" dirty="0" err="1">
                <a:solidFill>
                  <a:schemeClr val="dk1"/>
                </a:solidFill>
              </a:rPr>
              <a:t>sql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파일</a:t>
            </a:r>
            <a:r>
              <a:rPr lang="en-US" altLang="ko-KR" sz="1200" dirty="0">
                <a:solidFill>
                  <a:schemeClr val="dk1"/>
                </a:solidFill>
              </a:rPr>
              <a:t>(database)</a:t>
            </a:r>
            <a:r>
              <a:rPr lang="ko-KR" altLang="en-US" sz="1200" dirty="0">
                <a:solidFill>
                  <a:schemeClr val="dk1"/>
                </a:solidFill>
              </a:rPr>
              <a:t>를 다운 받아주세요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링크 여는 법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: ctrl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이미지 마우스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.</a:t>
            </a:r>
            <a:r>
              <a:rPr lang="ko-KR" sz="1200" dirty="0" err="1">
                <a:solidFill>
                  <a:schemeClr val="dk1"/>
                </a:solidFill>
              </a:rPr>
              <a:t>war</a:t>
            </a:r>
            <a:r>
              <a:rPr lang="ko-KR" sz="1200" dirty="0">
                <a:solidFill>
                  <a:schemeClr val="dk1"/>
                </a:solidFill>
              </a:rPr>
              <a:t> 파일 불러오기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Tomcat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server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 err="1">
                <a:solidFill>
                  <a:schemeClr val="dk1"/>
                </a:solidFill>
              </a:rPr>
              <a:t>Database</a:t>
            </a:r>
            <a:r>
              <a:rPr lang="ko-KR" sz="1200" dirty="0">
                <a:solidFill>
                  <a:schemeClr val="dk1"/>
                </a:solidFill>
              </a:rPr>
              <a:t>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발급받기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주소 API </a:t>
            </a:r>
            <a:r>
              <a:rPr lang="ko-KR" sz="1200" dirty="0" err="1">
                <a:solidFill>
                  <a:schemeClr val="dk1"/>
                </a:solidFill>
              </a:rPr>
              <a:t>key</a:t>
            </a:r>
            <a:r>
              <a:rPr lang="ko-KR" sz="1200" dirty="0">
                <a:solidFill>
                  <a:schemeClr val="dk1"/>
                </a:solidFill>
              </a:rPr>
              <a:t> 환경 변수로 등록하기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200" dirty="0">
                <a:solidFill>
                  <a:schemeClr val="dk1"/>
                </a:solidFill>
              </a:rPr>
              <a:t>실</a:t>
            </a:r>
            <a:r>
              <a:rPr lang="ko-KR" altLang="en-US" sz="1200" dirty="0">
                <a:solidFill>
                  <a:schemeClr val="dk1"/>
                </a:solidFill>
              </a:rPr>
              <a:t>행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09" name="Google Shape;509;p36">
            <a:hlinkClick r:id="rId7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311700" y="30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 프로젝트 실행하기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36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511" name="Google Shape;511;p36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1. .war 파일 불러오기 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18" name="Google Shape;518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0" y="1017725"/>
            <a:ext cx="4793454" cy="3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555821" y="1017725"/>
            <a:ext cx="28873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.war 파일을 import 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9" y="1369324"/>
            <a:ext cx="3396821" cy="215281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ctrl</a:t>
            </a:r>
            <a:r>
              <a:rPr lang="ko-KR" sz="900" b="0" i="0" u="none" strike="noStrike" cap="none" dirty="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이미지 마우스 </a:t>
            </a:r>
            <a:r>
              <a:rPr lang="ko-KR" sz="900" b="0" i="0" u="none" strike="noStrike" cap="none" dirty="0" err="1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우클릭</a:t>
            </a:r>
            <a:endParaRPr sz="900" b="0" i="0" u="none" strike="noStrike" cap="none" dirty="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2. Tomcat 서버 설정하기</a:t>
            </a:r>
            <a:endParaRPr sz="1800" b="1"/>
          </a:p>
        </p:txBody>
      </p:sp>
      <p:sp>
        <p:nvSpPr>
          <p:cNvPr id="527" name="Google Shape;527;p38"/>
          <p:cNvSpPr txBox="1"/>
          <p:nvPr/>
        </p:nvSpPr>
        <p:spPr>
          <a:xfrm>
            <a:off x="555821" y="1017725"/>
            <a:ext cx="34083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Tomcat 서버를 생성하고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server.xml 에 URIEncoding 옵션을 추가합니다.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8" y="1590425"/>
            <a:ext cx="3351178" cy="241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3. Database 등록하기</a:t>
            </a:r>
            <a:endParaRPr sz="1800" b="1"/>
          </a:p>
        </p:txBody>
      </p:sp>
      <p:sp>
        <p:nvSpPr>
          <p:cNvPr id="536" name="Google Shape;536;p53"/>
          <p:cNvSpPr txBox="1"/>
          <p:nvPr/>
        </p:nvSpPr>
        <p:spPr>
          <a:xfrm>
            <a:off x="555821" y="1017725"/>
            <a:ext cx="736291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System 계정 접속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sqlplus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ko-KR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/비밀번호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계정 생성 및 권한 부여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070CD7"/>
                </a:solidFill>
                <a:latin typeface="Arial"/>
                <a:ea typeface="Arial"/>
                <a:cs typeface="Arial"/>
                <a:sym typeface="Arial"/>
              </a:rPr>
              <a:t>CREATE USER HELPER_MASTER IDENTIFIED BY "hr1234";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SQL&gt; </a:t>
            </a:r>
            <a:r>
              <a:rPr lang="ko-KR" sz="1200" b="1" i="0" u="none" strike="noStrike" cap="none" dirty="0">
                <a:solidFill>
                  <a:srgbClr val="17A180"/>
                </a:solidFill>
                <a:latin typeface="Arial"/>
                <a:ea typeface="Arial"/>
                <a:cs typeface="Arial"/>
                <a:sym typeface="Arial"/>
              </a:rPr>
              <a:t>GRANT CONNECT,RESOURCE,UNLIMITED TABLESPACE, CREATE VIEW TO HELPER_MASTER;</a:t>
            </a:r>
            <a:endParaRPr dirty="0"/>
          </a:p>
        </p:txBody>
      </p:sp>
      <p:pic>
        <p:nvPicPr>
          <p:cNvPr id="537" name="Google Shape;5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706397"/>
            <a:ext cx="5111146" cy="341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03" name="Google Shape;103;p4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2468" y="2151575"/>
            <a:ext cx="4599063" cy="17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8156" y="1658290"/>
            <a:ext cx="2467686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465" y="646288"/>
            <a:ext cx="7560569" cy="420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4"/>
          <p:cNvSpPr txBox="1"/>
          <p:nvPr/>
        </p:nvSpPr>
        <p:spPr>
          <a:xfrm>
            <a:off x="1219200" y="2750098"/>
            <a:ext cx="3640667" cy="1384995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sqldeveloper 를 열고 앞서 생성했던 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HELPER_MASTER에 대한 접속을 생성한 뒤 접속합니다.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이름: HELPER_MASTER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비밀번호: hr1234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호스트 이름: localhost</a:t>
            </a:r>
            <a:b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포트: 1521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/>
        </p:nvSpPr>
        <p:spPr>
          <a:xfrm>
            <a:off x="555821" y="289592"/>
            <a:ext cx="22685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테이블 생성 및 데이터 입력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667" y="736600"/>
            <a:ext cx="7154333" cy="41056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/>
        </p:nvSpPr>
        <p:spPr>
          <a:xfrm>
            <a:off x="4648200" y="2156252"/>
            <a:ext cx="4038600" cy="73866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helper_mater.sql 파일을 실행합니다.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실행하는 파일의 한글이 깨질 경우, 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메모장으로 해당 파일을 여시고 내용을 복사하여 사용해주세요.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/>
              <a:t>Tip. 데이터 베이스 초기화</a:t>
            </a:r>
            <a:endParaRPr/>
          </a:p>
        </p:txBody>
      </p:sp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586164"/>
            <a:ext cx="6790476" cy="16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 txBox="1"/>
          <p:nvPr/>
        </p:nvSpPr>
        <p:spPr>
          <a:xfrm>
            <a:off x="711200" y="1193800"/>
            <a:ext cx="61558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베이스를 처음 상태로 돌려 놓고 싶으시다면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아래 명령어를 실행 후 3. DataBase 등록하기 부분을 다시 해주시면 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711200" y="1937351"/>
            <a:ext cx="4572000" cy="26161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DROP USER HELPER_MASTER CASCADE;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4. 주소 API Key 발급받기</a:t>
            </a:r>
            <a:br>
              <a:rPr lang="ko-KR" sz="1800" b="1">
                <a:solidFill>
                  <a:srgbClr val="0C0C0C"/>
                </a:solidFill>
              </a:rPr>
            </a:br>
            <a:endParaRPr sz="1800" b="1"/>
          </a:p>
        </p:txBody>
      </p:sp>
      <p:pic>
        <p:nvPicPr>
          <p:cNvPr id="565" name="Google Shape;565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231721"/>
            <a:ext cx="4940731" cy="318475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7"/>
          <p:cNvSpPr txBox="1"/>
          <p:nvPr/>
        </p:nvSpPr>
        <p:spPr>
          <a:xfrm>
            <a:off x="5361710" y="1231721"/>
            <a:ext cx="354676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업체(기관명)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회사에서 사용하는 게 아니기 때문에 개인 이름이나 닉네임을 적어 주셔도 됩니다.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URL(IP)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에는 개인 블로그 주소를 적어 주셔도 됩니다.</a:t>
            </a:r>
            <a:endParaRPr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용도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설정하고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본인이 원하는 인증 기간을 선택</a:t>
            </a: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 주시면 됩니다!</a:t>
            </a:r>
            <a:endParaRPr/>
          </a:p>
        </p:txBody>
      </p:sp>
      <p:cxnSp>
        <p:nvCxnSpPr>
          <p:cNvPr id="567" name="Google Shape;567;p57"/>
          <p:cNvCxnSpPr>
            <a:endCxn id="568" idx="1"/>
          </p:cNvCxnSpPr>
          <p:nvPr/>
        </p:nvCxnSpPr>
        <p:spPr>
          <a:xfrm rot="10800000" flipH="1">
            <a:off x="3387574" y="3912568"/>
            <a:ext cx="1363200" cy="181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28627"/>
              </a:srgbClr>
            </a:outerShdw>
          </a:effectLst>
        </p:spPr>
      </p:cxnSp>
      <p:pic>
        <p:nvPicPr>
          <p:cNvPr id="568" name="Google Shape;568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0774" y="2818955"/>
            <a:ext cx="4157699" cy="2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7"/>
          <p:cNvSpPr txBox="1"/>
          <p:nvPr/>
        </p:nvSpPr>
        <p:spPr>
          <a:xfrm>
            <a:off x="311700" y="4272465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↑ 주소 API key 발급 받는 사이트와 링크 되어 있습니다.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주소 API key 환경 변수로 등록하기</a:t>
            </a:r>
            <a:endParaRPr sz="1800" b="1"/>
          </a:p>
        </p:txBody>
      </p:sp>
      <p:sp>
        <p:nvSpPr>
          <p:cNvPr id="575" name="Google Shape;575;p58"/>
          <p:cNvSpPr txBox="1"/>
          <p:nvPr/>
        </p:nvSpPr>
        <p:spPr>
          <a:xfrm>
            <a:off x="555821" y="1017725"/>
            <a:ext cx="33441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Eclipse에서 사용할 Tomcat 서버 환경 변수에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앞서 발급받은 </a:t>
            </a: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승인키</a:t>
            </a: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넣고 Apply합니다.</a:t>
            </a:r>
            <a:endParaRPr/>
          </a:p>
        </p:txBody>
      </p:sp>
      <p:pic>
        <p:nvPicPr>
          <p:cNvPr id="576" name="Google Shape;576;p5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7871" y="1017725"/>
            <a:ext cx="4793453" cy="3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821" y="1479390"/>
            <a:ext cx="344205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517206" y="4129088"/>
            <a:ext cx="293793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많아 자세한 방법은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된 블로그를 첨부합니다 →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여는 법 : ctrl + 이미지 마우스 우클릭</a:t>
            </a:r>
            <a:endParaRPr sz="9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이클립스에서 실행 )</a:t>
            </a:r>
            <a:endParaRPr sz="1800" b="1"/>
          </a:p>
        </p:txBody>
      </p:sp>
      <p:pic>
        <p:nvPicPr>
          <p:cNvPr id="584" name="Google Shape;58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084" y="1758142"/>
            <a:ext cx="3993916" cy="254674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9"/>
          <p:cNvSpPr txBox="1"/>
          <p:nvPr/>
        </p:nvSpPr>
        <p:spPr>
          <a:xfrm>
            <a:off x="578084" y="4304884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Main.jsp 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311" y="1058034"/>
            <a:ext cx="3243707" cy="2546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2877311" y="3604777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4886" y="1513440"/>
            <a:ext cx="2715713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9"/>
          <p:cNvSpPr txBox="1"/>
          <p:nvPr/>
        </p:nvSpPr>
        <p:spPr>
          <a:xfrm>
            <a:off x="7230738" y="1153075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9"/>
          <p:cNvSpPr txBox="1"/>
          <p:nvPr/>
        </p:nvSpPr>
        <p:spPr>
          <a:xfrm>
            <a:off x="5905181" y="2771890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1" name="Google Shape;591;p59"/>
          <p:cNvSpPr txBox="1"/>
          <p:nvPr/>
        </p:nvSpPr>
        <p:spPr>
          <a:xfrm rot="-5695080">
            <a:off x="8075450" y="2854347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592" name="Google Shape;592;p59"/>
          <p:cNvSpPr txBox="1"/>
          <p:nvPr/>
        </p:nvSpPr>
        <p:spPr>
          <a:xfrm>
            <a:off x="3021012" y="4229693"/>
            <a:ext cx="59779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이클립스 실행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시 이클립스 인코딩 설정에 의하여 한글 깨짐이 발생할 수 있습니다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  → 이클립스 인코딩 설정을 UTF-8로 해주시면 해결됩니다. 두 세 곳 설정 해야 해서 비추</a:t>
            </a:r>
            <a:endParaRPr sz="11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서버를 실행만 하시고 </a:t>
            </a:r>
            <a:r>
              <a:rPr lang="ko-KR" sz="12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크롬에서 홈페이지 접속하시는 걸 강력히 권장</a:t>
            </a: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합니다.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1800" b="1">
                <a:solidFill>
                  <a:srgbClr val="0C0C0C"/>
                </a:solidFill>
              </a:rPr>
              <a:t>6. 실행 ( 크롬에서 실행 )</a:t>
            </a:r>
            <a:endParaRPr sz="1800" b="1"/>
          </a:p>
        </p:txBody>
      </p:sp>
      <p:sp>
        <p:nvSpPr>
          <p:cNvPr id="598" name="Google Shape;598;p60"/>
          <p:cNvSpPr txBox="1"/>
          <p:nvPr/>
        </p:nvSpPr>
        <p:spPr>
          <a:xfrm>
            <a:off x="578084" y="4392622"/>
            <a:ext cx="2289409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100" b="1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Servers 탭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열고 </a:t>
            </a:r>
            <a:b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좌측의</a:t>
            </a: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시작버튼</a:t>
            </a: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클릭해주세요.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267" y="990301"/>
            <a:ext cx="5634405" cy="394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4" y="1864336"/>
            <a:ext cx="3485916" cy="252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4153" y="1132256"/>
            <a:ext cx="2419024" cy="18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 txBox="1"/>
          <p:nvPr/>
        </p:nvSpPr>
        <p:spPr>
          <a:xfrm>
            <a:off x="4854551" y="1303771"/>
            <a:ext cx="3353803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이클립스 실행 시 떴던 URL 주소를 복사합니다.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5181601" y="1092200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9201" y="1918208"/>
            <a:ext cx="4026269" cy="27209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5" name="Google Shape;605;p60"/>
          <p:cNvSpPr txBox="1"/>
          <p:nvPr/>
        </p:nvSpPr>
        <p:spPr>
          <a:xfrm>
            <a:off x="5719019" y="3369439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6" name="Google Shape;606;p60"/>
          <p:cNvSpPr txBox="1"/>
          <p:nvPr/>
        </p:nvSpPr>
        <p:spPr>
          <a:xfrm rot="-5695080">
            <a:off x="7747406" y="3264203"/>
            <a:ext cx="829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/>
          </a:p>
        </p:txBody>
      </p:sp>
      <p:sp>
        <p:nvSpPr>
          <p:cNvPr id="607" name="Google Shape;607;p60"/>
          <p:cNvSpPr txBox="1"/>
          <p:nvPr/>
        </p:nvSpPr>
        <p:spPr>
          <a:xfrm>
            <a:off x="5585206" y="2311299"/>
            <a:ext cx="2690160" cy="26161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크롬 주소 창에서 URL을 입력합니다.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0"/>
          <p:cNvSpPr/>
          <p:nvPr/>
        </p:nvSpPr>
        <p:spPr>
          <a:xfrm>
            <a:off x="5612494" y="2134112"/>
            <a:ext cx="1422400" cy="1947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>
            <a:off x="1664153" y="3031513"/>
            <a:ext cx="3478837" cy="43088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Finish를 누르시면 실행됩니다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이미 한 번 실행하신 경우 이 창은 뜨지 않습니다. )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6374963" y="3171317"/>
            <a:ext cx="13198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실행 완료!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60"/>
          <p:cNvCxnSpPr/>
          <p:nvPr/>
        </p:nvCxnSpPr>
        <p:spPr>
          <a:xfrm>
            <a:off x="6051469" y="1565381"/>
            <a:ext cx="82416" cy="516503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/>
          <p:nvPr/>
        </p:nvSpPr>
        <p:spPr>
          <a:xfrm>
            <a:off x="1671425" y="2037700"/>
            <a:ext cx="5199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 you</a:t>
            </a:r>
            <a:endParaRPr sz="5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13" name="Google Shape;113;p5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475" y="1801569"/>
            <a:ext cx="6093050" cy="140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85" y="355849"/>
            <a:ext cx="3528366" cy="48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/>
          <p:nvPr/>
        </p:nvSpPr>
        <p:spPr>
          <a:xfrm>
            <a:off x="4198620" y="1180778"/>
            <a:ext cx="4945380" cy="2781300"/>
          </a:xfrm>
          <a:prstGeom prst="rect">
            <a:avLst/>
          </a:prstGeom>
          <a:solidFill>
            <a:srgbClr val="3A3AAC"/>
          </a:solidFill>
          <a:ln w="25400" cap="flat" cmpd="sng">
            <a:solidFill>
              <a:srgbClr val="3A3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7143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6857143" y="1424002"/>
            <a:ext cx="4530771" cy="7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규모와 기술</a:t>
            </a:r>
            <a:endParaRPr sz="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4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384067" y="1812564"/>
            <a:ext cx="2394561" cy="18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ko-KR" sz="83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50" b="0" i="0" u="none" strike="noStrike" cap="non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7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30" name="Google Shape;130;p7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3913" y="17936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015" y="1731423"/>
            <a:ext cx="1205227" cy="120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087" y="1607115"/>
            <a:ext cx="1383373" cy="138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063153" y="3278114"/>
            <a:ext cx="11865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3632479" y="3278114"/>
            <a:ext cx="19720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 /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220</a:t>
            </a: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7056933" y="3278114"/>
            <a:ext cx="14494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</a:t>
            </a:r>
            <a:r>
              <a:rPr lang="ko-KR" sz="20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775" y="281061"/>
            <a:ext cx="2690093" cy="43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8"/>
          <p:cNvGrpSpPr/>
          <p:nvPr/>
        </p:nvGrpSpPr>
        <p:grpSpPr>
          <a:xfrm>
            <a:off x="221175" y="400600"/>
            <a:ext cx="181050" cy="195300"/>
            <a:chOff x="256450" y="633725"/>
            <a:chExt cx="181050" cy="195300"/>
          </a:xfrm>
        </p:grpSpPr>
        <p:sp>
          <p:nvSpPr>
            <p:cNvPr id="144" name="Google Shape;144;p8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75" y="212139"/>
            <a:ext cx="2255715" cy="4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8100" y="870650"/>
            <a:ext cx="71247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9"/>
          <p:cNvGrpSpPr/>
          <p:nvPr/>
        </p:nvGrpSpPr>
        <p:grpSpPr>
          <a:xfrm>
            <a:off x="256450" y="498250"/>
            <a:ext cx="181050" cy="195300"/>
            <a:chOff x="256450" y="633725"/>
            <a:chExt cx="181050" cy="195300"/>
          </a:xfrm>
        </p:grpSpPr>
        <p:sp>
          <p:nvSpPr>
            <p:cNvPr id="153" name="Google Shape;153;p9"/>
            <p:cNvSpPr/>
            <p:nvPr/>
          </p:nvSpPr>
          <p:spPr>
            <a:xfrm>
              <a:off x="25645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334000" y="633725"/>
              <a:ext cx="103500" cy="195300"/>
            </a:xfrm>
            <a:prstGeom prst="parallelogram">
              <a:avLst>
                <a:gd name="adj" fmla="val 59952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5" name="Google Shape;155;p9" descr="텍스트, 스크린샷, 실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87694"/>
            <a:ext cx="6971344" cy="44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50" y="387694"/>
            <a:ext cx="1928027" cy="42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1177</Words>
  <Application>Microsoft Office PowerPoint</Application>
  <PresentationFormat>화면 슬라이드 쇼(16:9)</PresentationFormat>
  <Paragraphs>283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Noto Sans Symbols</vt:lpstr>
      <vt:lpstr>Malgun Gothic</vt:lpstr>
      <vt:lpstr>Arial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프로젝트 실행하기</vt:lpstr>
      <vt:lpstr>1. .war 파일 불러오기  </vt:lpstr>
      <vt:lpstr>2. Tomcat 서버 설정하기</vt:lpstr>
      <vt:lpstr>3. Database 등록하기</vt:lpstr>
      <vt:lpstr>PowerPoint 프레젠테이션</vt:lpstr>
      <vt:lpstr>PowerPoint 프레젠테이션</vt:lpstr>
      <vt:lpstr>Tip. 데이터 베이스 초기화</vt:lpstr>
      <vt:lpstr>4. 주소 API Key 발급받기 </vt:lpstr>
      <vt:lpstr>5. 주소 API key 환경 변수로 등록하기</vt:lpstr>
      <vt:lpstr>6. 실행 ( 이클립스에서 실행 )</vt:lpstr>
      <vt:lpstr>6. 실행 ( 크롬에서 실행 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</dc:creator>
  <cp:lastModifiedBy>Kim Leni</cp:lastModifiedBy>
  <cp:revision>16</cp:revision>
  <dcterms:modified xsi:type="dcterms:W3CDTF">2021-05-27T17:40:32Z</dcterms:modified>
</cp:coreProperties>
</file>